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054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775460"/>
            <a:ext cx="74159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Introduction to Self-Service Password Reset</a:t>
            </a:r>
            <a:endParaRPr lang="en-US" sz="4860" dirty="0"/>
          </a:p>
        </p:txBody>
      </p:sp>
      <p:sp>
        <p:nvSpPr>
          <p:cNvPr id="6" name="Text 2"/>
          <p:cNvSpPr/>
          <p:nvPr/>
        </p:nvSpPr>
        <p:spPr>
          <a:xfrm>
            <a:off x="864037" y="3688794"/>
            <a:ext cx="7415927" cy="276534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 Self-service password reset is a powerful tool that empowers employees to securely manage their own passwords, reducing the burden on IT support teams and improving overall productivity. By allowing users to reset their passwords independently, organizations can streamline their password management processes, enhance security, and provide a more seamless user experience.</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6385" y="1300877"/>
            <a:ext cx="5666661" cy="541377"/>
          </a:xfrm>
          <a:prstGeom prst="rect">
            <a:avLst/>
          </a:prstGeom>
          <a:noFill/>
          <a:ln/>
        </p:spPr>
        <p:txBody>
          <a:bodyPr wrap="none" rtlCol="0" anchor="t"/>
          <a:lstStyle/>
          <a:p>
            <a:pPr marL="0" indent="0">
              <a:lnSpc>
                <a:spcPts val="4263"/>
              </a:lnSpc>
              <a:buNone/>
            </a:pPr>
            <a:r>
              <a:rPr lang="en-US" sz="3411" b="1" dirty="0">
                <a:solidFill>
                  <a:srgbClr val="000000"/>
                </a:solidFill>
                <a:latin typeface="p22-mackinac-pro" pitchFamily="34" charset="0"/>
                <a:ea typeface="p22-mackinac-pro" pitchFamily="34" charset="-122"/>
                <a:cs typeface="p22-mackinac-pro" pitchFamily="34" charset="-120"/>
              </a:rPr>
              <a:t>Conclusion and Next Steps</a:t>
            </a:r>
            <a:endParaRPr lang="en-US" sz="3411" dirty="0"/>
          </a:p>
        </p:txBody>
      </p:sp>
      <p:sp>
        <p:nvSpPr>
          <p:cNvPr id="6" name="Shape 2"/>
          <p:cNvSpPr/>
          <p:nvPr/>
        </p:nvSpPr>
        <p:spPr>
          <a:xfrm>
            <a:off x="606385" y="2296954"/>
            <a:ext cx="389811" cy="389811"/>
          </a:xfrm>
          <a:prstGeom prst="roundRect">
            <a:avLst>
              <a:gd name="adj" fmla="val 18667"/>
            </a:avLst>
          </a:prstGeom>
          <a:solidFill>
            <a:srgbClr val="CCEEFF"/>
          </a:solidFill>
          <a:ln w="7620">
            <a:solidFill>
              <a:srgbClr val="B2D4E5"/>
            </a:solidFill>
            <a:prstDash val="solid"/>
          </a:ln>
        </p:spPr>
      </p:sp>
      <p:sp>
        <p:nvSpPr>
          <p:cNvPr id="7" name="Text 3"/>
          <p:cNvSpPr/>
          <p:nvPr/>
        </p:nvSpPr>
        <p:spPr>
          <a:xfrm>
            <a:off x="748546" y="2361843"/>
            <a:ext cx="105489" cy="259913"/>
          </a:xfrm>
          <a:prstGeom prst="rect">
            <a:avLst/>
          </a:prstGeom>
          <a:noFill/>
          <a:ln/>
        </p:spPr>
        <p:txBody>
          <a:bodyPr wrap="none" rtlCol="0" anchor="t"/>
          <a:lstStyle/>
          <a:p>
            <a:pPr marL="0" indent="0" algn="ctr">
              <a:lnSpc>
                <a:spcPts val="2046"/>
              </a:lnSpc>
              <a:buNone/>
            </a:pPr>
            <a:r>
              <a:rPr lang="en-US" sz="2046" b="1" dirty="0">
                <a:solidFill>
                  <a:srgbClr val="272525"/>
                </a:solidFill>
                <a:latin typeface="p22-mackinac-pro" pitchFamily="34" charset="0"/>
                <a:ea typeface="p22-mackinac-pro" pitchFamily="34" charset="-122"/>
                <a:cs typeface="p22-mackinac-pro" pitchFamily="34" charset="-120"/>
              </a:rPr>
              <a:t>1</a:t>
            </a:r>
            <a:endParaRPr lang="en-US" sz="2046" dirty="0"/>
          </a:p>
        </p:txBody>
      </p:sp>
      <p:sp>
        <p:nvSpPr>
          <p:cNvPr id="8" name="Text 4"/>
          <p:cNvSpPr/>
          <p:nvPr/>
        </p:nvSpPr>
        <p:spPr>
          <a:xfrm>
            <a:off x="1169432" y="2296954"/>
            <a:ext cx="2747486" cy="270629"/>
          </a:xfrm>
          <a:prstGeom prst="rect">
            <a:avLst/>
          </a:prstGeom>
          <a:noFill/>
          <a:ln/>
        </p:spPr>
        <p:txBody>
          <a:bodyPr wrap="none" rtlCol="0" anchor="t"/>
          <a:lstStyle/>
          <a:p>
            <a:pPr marL="0" indent="0">
              <a:lnSpc>
                <a:spcPts val="2132"/>
              </a:lnSpc>
              <a:buNone/>
            </a:pPr>
            <a:r>
              <a:rPr lang="en-US" sz="1705" b="1" dirty="0">
                <a:solidFill>
                  <a:srgbClr val="272525"/>
                </a:solidFill>
                <a:latin typeface="p22-mackinac-pro" pitchFamily="34" charset="0"/>
                <a:ea typeface="p22-mackinac-pro" pitchFamily="34" charset="-122"/>
                <a:cs typeface="p22-mackinac-pro" pitchFamily="34" charset="-120"/>
              </a:rPr>
              <a:t>Continuous Improvement</a:t>
            </a:r>
            <a:endParaRPr lang="en-US" sz="1705" dirty="0"/>
          </a:p>
        </p:txBody>
      </p:sp>
      <p:sp>
        <p:nvSpPr>
          <p:cNvPr id="9" name="Text 5"/>
          <p:cNvSpPr/>
          <p:nvPr/>
        </p:nvSpPr>
        <p:spPr>
          <a:xfrm>
            <a:off x="1169432" y="2671524"/>
            <a:ext cx="7368183" cy="831532"/>
          </a:xfrm>
          <a:prstGeom prst="rect">
            <a:avLst/>
          </a:prstGeom>
          <a:noFill/>
          <a:ln/>
        </p:spPr>
        <p:txBody>
          <a:bodyPr wrap="square" rtlCol="0" anchor="t"/>
          <a:lstStyle/>
          <a:p>
            <a:pPr marL="0" indent="0">
              <a:lnSpc>
                <a:spcPts val="2183"/>
              </a:lnSpc>
              <a:buNone/>
            </a:pPr>
            <a:r>
              <a:rPr lang="en-US" sz="1364" dirty="0">
                <a:solidFill>
                  <a:srgbClr val="272525"/>
                </a:solidFill>
                <a:latin typeface="Eudoxus Sans" pitchFamily="34" charset="0"/>
                <a:ea typeface="Eudoxus Sans" pitchFamily="34" charset="-122"/>
                <a:cs typeface="Eudoxus Sans" pitchFamily="34" charset="-120"/>
              </a:rPr>
              <a:t>Regularly review and refine your self-service password reset solution, incorporating user feedback, security best practices, and emerging trends to ensure ongoing optimization and enhanced user experience.</a:t>
            </a:r>
            <a:endParaRPr lang="en-US" sz="1364" dirty="0"/>
          </a:p>
        </p:txBody>
      </p:sp>
      <p:sp>
        <p:nvSpPr>
          <p:cNvPr id="10" name="Shape 6"/>
          <p:cNvSpPr/>
          <p:nvPr/>
        </p:nvSpPr>
        <p:spPr>
          <a:xfrm>
            <a:off x="606385" y="3871198"/>
            <a:ext cx="389811" cy="389811"/>
          </a:xfrm>
          <a:prstGeom prst="roundRect">
            <a:avLst>
              <a:gd name="adj" fmla="val 18667"/>
            </a:avLst>
          </a:prstGeom>
          <a:solidFill>
            <a:srgbClr val="CCEEFF"/>
          </a:solidFill>
          <a:ln w="7620">
            <a:solidFill>
              <a:srgbClr val="B2D4E5"/>
            </a:solidFill>
            <a:prstDash val="solid"/>
          </a:ln>
        </p:spPr>
      </p:sp>
      <p:sp>
        <p:nvSpPr>
          <p:cNvPr id="11" name="Text 7"/>
          <p:cNvSpPr/>
          <p:nvPr/>
        </p:nvSpPr>
        <p:spPr>
          <a:xfrm>
            <a:off x="725686" y="3936087"/>
            <a:ext cx="151209" cy="259913"/>
          </a:xfrm>
          <a:prstGeom prst="rect">
            <a:avLst/>
          </a:prstGeom>
          <a:noFill/>
          <a:ln/>
        </p:spPr>
        <p:txBody>
          <a:bodyPr wrap="none" rtlCol="0" anchor="t"/>
          <a:lstStyle/>
          <a:p>
            <a:pPr marL="0" indent="0" algn="ctr">
              <a:lnSpc>
                <a:spcPts val="2046"/>
              </a:lnSpc>
              <a:buNone/>
            </a:pPr>
            <a:r>
              <a:rPr lang="en-US" sz="2046" b="1" dirty="0">
                <a:solidFill>
                  <a:srgbClr val="272525"/>
                </a:solidFill>
                <a:latin typeface="p22-mackinac-pro" pitchFamily="34" charset="0"/>
                <a:ea typeface="p22-mackinac-pro" pitchFamily="34" charset="-122"/>
                <a:cs typeface="p22-mackinac-pro" pitchFamily="34" charset="-120"/>
              </a:rPr>
              <a:t>2</a:t>
            </a:r>
            <a:endParaRPr lang="en-US" sz="2046" dirty="0"/>
          </a:p>
        </p:txBody>
      </p:sp>
      <p:sp>
        <p:nvSpPr>
          <p:cNvPr id="12" name="Text 8"/>
          <p:cNvSpPr/>
          <p:nvPr/>
        </p:nvSpPr>
        <p:spPr>
          <a:xfrm>
            <a:off x="1169432" y="3871198"/>
            <a:ext cx="2303621" cy="270629"/>
          </a:xfrm>
          <a:prstGeom prst="rect">
            <a:avLst/>
          </a:prstGeom>
          <a:noFill/>
          <a:ln/>
        </p:spPr>
        <p:txBody>
          <a:bodyPr wrap="none" rtlCol="0" anchor="t"/>
          <a:lstStyle/>
          <a:p>
            <a:pPr marL="0" indent="0">
              <a:lnSpc>
                <a:spcPts val="2132"/>
              </a:lnSpc>
              <a:buNone/>
            </a:pPr>
            <a:r>
              <a:rPr lang="en-US" sz="1705" b="1" dirty="0">
                <a:solidFill>
                  <a:srgbClr val="272525"/>
                </a:solidFill>
                <a:latin typeface="p22-mackinac-pro" pitchFamily="34" charset="0"/>
                <a:ea typeface="p22-mackinac-pro" pitchFamily="34" charset="-122"/>
                <a:cs typeface="p22-mackinac-pro" pitchFamily="34" charset="-120"/>
              </a:rPr>
              <a:t>Expand Functionality</a:t>
            </a:r>
            <a:endParaRPr lang="en-US" sz="1705" dirty="0"/>
          </a:p>
        </p:txBody>
      </p:sp>
      <p:sp>
        <p:nvSpPr>
          <p:cNvPr id="13" name="Text 9"/>
          <p:cNvSpPr/>
          <p:nvPr/>
        </p:nvSpPr>
        <p:spPr>
          <a:xfrm>
            <a:off x="1169432" y="4245769"/>
            <a:ext cx="7368183" cy="831532"/>
          </a:xfrm>
          <a:prstGeom prst="rect">
            <a:avLst/>
          </a:prstGeom>
          <a:noFill/>
          <a:ln/>
        </p:spPr>
        <p:txBody>
          <a:bodyPr wrap="square" rtlCol="0" anchor="t"/>
          <a:lstStyle/>
          <a:p>
            <a:pPr marL="0" indent="0">
              <a:lnSpc>
                <a:spcPts val="2183"/>
              </a:lnSpc>
              <a:buNone/>
            </a:pPr>
            <a:r>
              <a:rPr lang="en-US" sz="1364" dirty="0">
                <a:solidFill>
                  <a:srgbClr val="272525"/>
                </a:solidFill>
                <a:latin typeface="Eudoxus Sans" pitchFamily="34" charset="0"/>
                <a:ea typeface="Eudoxus Sans" pitchFamily="34" charset="-122"/>
                <a:cs typeface="Eudoxus Sans" pitchFamily="34" charset="-120"/>
              </a:rPr>
              <a:t>Consider expanding the self-service password reset functionality to include additional capabilities, such as self-service account unlocking or profile management, to further empower users and streamline IT support.</a:t>
            </a:r>
            <a:endParaRPr lang="en-US" sz="1364" dirty="0"/>
          </a:p>
        </p:txBody>
      </p:sp>
      <p:sp>
        <p:nvSpPr>
          <p:cNvPr id="14" name="Shape 10"/>
          <p:cNvSpPr/>
          <p:nvPr/>
        </p:nvSpPr>
        <p:spPr>
          <a:xfrm>
            <a:off x="606385" y="5445443"/>
            <a:ext cx="389811" cy="389811"/>
          </a:xfrm>
          <a:prstGeom prst="roundRect">
            <a:avLst>
              <a:gd name="adj" fmla="val 18667"/>
            </a:avLst>
          </a:prstGeom>
          <a:solidFill>
            <a:srgbClr val="CCEEFF"/>
          </a:solidFill>
          <a:ln w="7620">
            <a:solidFill>
              <a:srgbClr val="B2D4E5"/>
            </a:solidFill>
            <a:prstDash val="solid"/>
          </a:ln>
        </p:spPr>
      </p:sp>
      <p:sp>
        <p:nvSpPr>
          <p:cNvPr id="15" name="Text 11"/>
          <p:cNvSpPr/>
          <p:nvPr/>
        </p:nvSpPr>
        <p:spPr>
          <a:xfrm>
            <a:off x="723424" y="5510332"/>
            <a:ext cx="155734" cy="259913"/>
          </a:xfrm>
          <a:prstGeom prst="rect">
            <a:avLst/>
          </a:prstGeom>
          <a:noFill/>
          <a:ln/>
        </p:spPr>
        <p:txBody>
          <a:bodyPr wrap="none" rtlCol="0" anchor="t"/>
          <a:lstStyle/>
          <a:p>
            <a:pPr marL="0" indent="0" algn="ctr">
              <a:lnSpc>
                <a:spcPts val="2046"/>
              </a:lnSpc>
              <a:buNone/>
            </a:pPr>
            <a:r>
              <a:rPr lang="en-US" sz="2046" b="1" dirty="0">
                <a:solidFill>
                  <a:srgbClr val="272525"/>
                </a:solidFill>
                <a:latin typeface="p22-mackinac-pro" pitchFamily="34" charset="0"/>
                <a:ea typeface="p22-mackinac-pro" pitchFamily="34" charset="-122"/>
                <a:cs typeface="p22-mackinac-pro" pitchFamily="34" charset="-120"/>
              </a:rPr>
              <a:t>3</a:t>
            </a:r>
            <a:endParaRPr lang="en-US" sz="2046" dirty="0"/>
          </a:p>
        </p:txBody>
      </p:sp>
      <p:sp>
        <p:nvSpPr>
          <p:cNvPr id="16" name="Text 12"/>
          <p:cNvSpPr/>
          <p:nvPr/>
        </p:nvSpPr>
        <p:spPr>
          <a:xfrm>
            <a:off x="1169432" y="5445443"/>
            <a:ext cx="3412450" cy="270629"/>
          </a:xfrm>
          <a:prstGeom prst="rect">
            <a:avLst/>
          </a:prstGeom>
          <a:noFill/>
          <a:ln/>
        </p:spPr>
        <p:txBody>
          <a:bodyPr wrap="none" rtlCol="0" anchor="t"/>
          <a:lstStyle/>
          <a:p>
            <a:pPr marL="0" indent="0">
              <a:lnSpc>
                <a:spcPts val="2132"/>
              </a:lnSpc>
              <a:buNone/>
            </a:pPr>
            <a:r>
              <a:rPr lang="en-US" sz="1705" b="1" dirty="0">
                <a:solidFill>
                  <a:srgbClr val="272525"/>
                </a:solidFill>
                <a:latin typeface="p22-mackinac-pro" pitchFamily="34" charset="0"/>
                <a:ea typeface="p22-mackinac-pro" pitchFamily="34" charset="-122"/>
                <a:cs typeface="p22-mackinac-pro" pitchFamily="34" charset="-120"/>
              </a:rPr>
              <a:t>Evaluate Emerging Technologies</a:t>
            </a:r>
            <a:endParaRPr lang="en-US" sz="1705" dirty="0"/>
          </a:p>
        </p:txBody>
      </p:sp>
      <p:sp>
        <p:nvSpPr>
          <p:cNvPr id="17" name="Text 13"/>
          <p:cNvSpPr/>
          <p:nvPr/>
        </p:nvSpPr>
        <p:spPr>
          <a:xfrm>
            <a:off x="1169432" y="5820013"/>
            <a:ext cx="7368183" cy="1108710"/>
          </a:xfrm>
          <a:prstGeom prst="rect">
            <a:avLst/>
          </a:prstGeom>
          <a:noFill/>
          <a:ln/>
        </p:spPr>
        <p:txBody>
          <a:bodyPr wrap="square" rtlCol="0" anchor="t"/>
          <a:lstStyle/>
          <a:p>
            <a:pPr marL="0" indent="0">
              <a:lnSpc>
                <a:spcPts val="2183"/>
              </a:lnSpc>
              <a:buNone/>
            </a:pPr>
            <a:r>
              <a:rPr lang="en-US" sz="1364" dirty="0">
                <a:solidFill>
                  <a:srgbClr val="272525"/>
                </a:solidFill>
                <a:latin typeface="Eudoxus Sans" pitchFamily="34" charset="0"/>
                <a:ea typeface="Eudoxus Sans" pitchFamily="34" charset="-122"/>
                <a:cs typeface="Eudoxus Sans" pitchFamily="34" charset="-120"/>
              </a:rPr>
              <a:t>Stay informed about the latest advancements in password management and identity and access management technologies, and explore opportunities to incorporate innovative solutions that can further enhance the security and efficiency of your self-service password reset system.</a:t>
            </a:r>
            <a:endParaRPr lang="en-US" sz="136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215390"/>
            <a:ext cx="11886486"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Benefits of Self-Service Password Reset</a:t>
            </a:r>
            <a:endParaRPr lang="en-US" sz="4860" dirty="0"/>
          </a:p>
        </p:txBody>
      </p:sp>
      <p:sp>
        <p:nvSpPr>
          <p:cNvPr id="5" name="Text 2"/>
          <p:cNvSpPr/>
          <p:nvPr/>
        </p:nvSpPr>
        <p:spPr>
          <a:xfrm>
            <a:off x="864037" y="2604016"/>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Improved Efficiency</a:t>
            </a:r>
            <a:endParaRPr lang="en-US" sz="2430" dirty="0"/>
          </a:p>
        </p:txBody>
      </p:sp>
      <p:sp>
        <p:nvSpPr>
          <p:cNvPr id="6" name="Text 3"/>
          <p:cNvSpPr/>
          <p:nvPr/>
        </p:nvSpPr>
        <p:spPr>
          <a:xfrm>
            <a:off x="864037" y="3236595"/>
            <a:ext cx="3898821" cy="355544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Self-service password reset reduces the number of password-related support requests, allowing IT teams to focus on more strategic initiatives. This helps organizations save time and resources, improving overall operational efficiency.</a:t>
            </a:r>
            <a:endParaRPr lang="en-US" sz="1944" dirty="0"/>
          </a:p>
        </p:txBody>
      </p:sp>
      <p:sp>
        <p:nvSpPr>
          <p:cNvPr id="7" name="Text 4"/>
          <p:cNvSpPr/>
          <p:nvPr/>
        </p:nvSpPr>
        <p:spPr>
          <a:xfrm>
            <a:off x="5372695" y="2604016"/>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Enhanced Security</a:t>
            </a:r>
            <a:endParaRPr lang="en-US" sz="2430" dirty="0"/>
          </a:p>
        </p:txBody>
      </p:sp>
      <p:sp>
        <p:nvSpPr>
          <p:cNvPr id="8" name="Text 5"/>
          <p:cNvSpPr/>
          <p:nvPr/>
        </p:nvSpPr>
        <p:spPr>
          <a:xfrm>
            <a:off x="5372695" y="3236595"/>
            <a:ext cx="3898821" cy="355544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By putting password management in the hands of users, self-service password reset can help mitigate the risk of unauthorized access and password-related security breaches. Users can reset their passwords securely, without relying on IT support.</a:t>
            </a:r>
            <a:endParaRPr lang="en-US" sz="1944" dirty="0"/>
          </a:p>
        </p:txBody>
      </p:sp>
      <p:sp>
        <p:nvSpPr>
          <p:cNvPr id="9" name="Text 6"/>
          <p:cNvSpPr/>
          <p:nvPr/>
        </p:nvSpPr>
        <p:spPr>
          <a:xfrm>
            <a:off x="9881354" y="2604016"/>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Improved User Experience</a:t>
            </a:r>
            <a:endParaRPr lang="en-US" sz="2430" dirty="0"/>
          </a:p>
        </p:txBody>
      </p:sp>
      <p:sp>
        <p:nvSpPr>
          <p:cNvPr id="10" name="Text 7"/>
          <p:cNvSpPr/>
          <p:nvPr/>
        </p:nvSpPr>
        <p:spPr>
          <a:xfrm>
            <a:off x="9881354" y="3622358"/>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Self-service password reset empowers users to regain control over their accounts, leading to increased satisfaction and productivity. Users can quickly and easily reset their passwords, reducing frustration and downtime.</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219200"/>
            <a:ext cx="7888010"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Enabling Self-Service Password Reset</a:t>
            </a:r>
            <a:endParaRPr lang="en-US" sz="3402" dirty="0"/>
          </a:p>
        </p:txBody>
      </p:sp>
      <p:sp>
        <p:nvSpPr>
          <p:cNvPr id="6" name="Shape 2"/>
          <p:cNvSpPr/>
          <p:nvPr/>
        </p:nvSpPr>
        <p:spPr>
          <a:xfrm>
            <a:off x="853321" y="2018467"/>
            <a:ext cx="21550" cy="4991814"/>
          </a:xfrm>
          <a:prstGeom prst="roundRect">
            <a:avLst>
              <a:gd name="adj" fmla="val 336822"/>
            </a:avLst>
          </a:prstGeom>
          <a:solidFill>
            <a:srgbClr val="B2D4E5"/>
          </a:solidFill>
          <a:ln/>
        </p:spPr>
      </p:sp>
      <p:sp>
        <p:nvSpPr>
          <p:cNvPr id="7" name="Shape 3"/>
          <p:cNvSpPr/>
          <p:nvPr/>
        </p:nvSpPr>
        <p:spPr>
          <a:xfrm>
            <a:off x="1058406" y="2396311"/>
            <a:ext cx="604837" cy="21550"/>
          </a:xfrm>
          <a:prstGeom prst="roundRect">
            <a:avLst>
              <a:gd name="adj" fmla="val 336822"/>
            </a:avLst>
          </a:prstGeom>
          <a:solidFill>
            <a:srgbClr val="B2D4E5"/>
          </a:solidFill>
          <a:ln/>
        </p:spPr>
      </p:sp>
      <p:sp>
        <p:nvSpPr>
          <p:cNvPr id="8" name="Shape 4"/>
          <p:cNvSpPr/>
          <p:nvPr/>
        </p:nvSpPr>
        <p:spPr>
          <a:xfrm>
            <a:off x="669667" y="2212777"/>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811351" y="2277547"/>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1814513" y="2191226"/>
            <a:ext cx="2235875"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Assess Requirements</a:t>
            </a:r>
            <a:endParaRPr lang="en-US" sz="1701" dirty="0"/>
          </a:p>
        </p:txBody>
      </p:sp>
      <p:sp>
        <p:nvSpPr>
          <p:cNvPr id="11" name="Text 7"/>
          <p:cNvSpPr/>
          <p:nvPr/>
        </p:nvSpPr>
        <p:spPr>
          <a:xfrm>
            <a:off x="1814513" y="2564725"/>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Evaluate your organization's current password management practices, user demographics, and IT support capabilities to determine the specific requirements for your self-service password reset implementation.</a:t>
            </a:r>
            <a:endParaRPr lang="en-US" sz="1361" dirty="0"/>
          </a:p>
        </p:txBody>
      </p:sp>
      <p:sp>
        <p:nvSpPr>
          <p:cNvPr id="12" name="Shape 8"/>
          <p:cNvSpPr/>
          <p:nvPr/>
        </p:nvSpPr>
        <p:spPr>
          <a:xfrm>
            <a:off x="1058406" y="4117836"/>
            <a:ext cx="604837" cy="21550"/>
          </a:xfrm>
          <a:prstGeom prst="roundRect">
            <a:avLst>
              <a:gd name="adj" fmla="val 336822"/>
            </a:avLst>
          </a:prstGeom>
          <a:solidFill>
            <a:srgbClr val="B2D4E5"/>
          </a:solidFill>
          <a:ln/>
        </p:spPr>
      </p:sp>
      <p:sp>
        <p:nvSpPr>
          <p:cNvPr id="13" name="Shape 9"/>
          <p:cNvSpPr/>
          <p:nvPr/>
        </p:nvSpPr>
        <p:spPr>
          <a:xfrm>
            <a:off x="669667" y="3934301"/>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788491" y="3999071"/>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1814513" y="391275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Choose a Solution</a:t>
            </a:r>
            <a:endParaRPr lang="en-US" sz="1701" dirty="0"/>
          </a:p>
        </p:txBody>
      </p:sp>
      <p:sp>
        <p:nvSpPr>
          <p:cNvPr id="16" name="Text 12"/>
          <p:cNvSpPr/>
          <p:nvPr/>
        </p:nvSpPr>
        <p:spPr>
          <a:xfrm>
            <a:off x="1814513" y="4286250"/>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Select a self-service password reset solution that aligns with your organization's needs, security requirements, and integration with your existing identity and access management infrastructure.</a:t>
            </a:r>
            <a:endParaRPr lang="en-US" sz="1361" dirty="0"/>
          </a:p>
        </p:txBody>
      </p:sp>
      <p:sp>
        <p:nvSpPr>
          <p:cNvPr id="17" name="Shape 13"/>
          <p:cNvSpPr/>
          <p:nvPr/>
        </p:nvSpPr>
        <p:spPr>
          <a:xfrm>
            <a:off x="1058406" y="5839361"/>
            <a:ext cx="604837" cy="21550"/>
          </a:xfrm>
          <a:prstGeom prst="roundRect">
            <a:avLst>
              <a:gd name="adj" fmla="val 336822"/>
            </a:avLst>
          </a:prstGeom>
          <a:solidFill>
            <a:srgbClr val="B2D4E5"/>
          </a:solidFill>
          <a:ln/>
        </p:spPr>
      </p:sp>
      <p:sp>
        <p:nvSpPr>
          <p:cNvPr id="18" name="Shape 14"/>
          <p:cNvSpPr/>
          <p:nvPr/>
        </p:nvSpPr>
        <p:spPr>
          <a:xfrm>
            <a:off x="669667" y="5655826"/>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786348" y="5720596"/>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1814513" y="5634276"/>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Implement and Test</a:t>
            </a:r>
            <a:endParaRPr lang="en-US" sz="1701" dirty="0"/>
          </a:p>
        </p:txBody>
      </p:sp>
      <p:sp>
        <p:nvSpPr>
          <p:cNvPr id="21" name="Text 17"/>
          <p:cNvSpPr/>
          <p:nvPr/>
        </p:nvSpPr>
        <p:spPr>
          <a:xfrm>
            <a:off x="1814513" y="6007775"/>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Carefully plan and execute the implementation of your self-service password reset solution, ensuring a seamless integration with your IT systems and thorough testing before rolling it out to users.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799148"/>
            <a:ext cx="7656909"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Configuring Password Reset Policies</a:t>
            </a:r>
            <a:endParaRPr lang="en-US" sz="3402" dirty="0"/>
          </a:p>
        </p:txBody>
      </p:sp>
      <p:sp>
        <p:nvSpPr>
          <p:cNvPr id="6" name="Shape 2"/>
          <p:cNvSpPr/>
          <p:nvPr/>
        </p:nvSpPr>
        <p:spPr>
          <a:xfrm>
            <a:off x="6091238" y="1792724"/>
            <a:ext cx="388739" cy="388739"/>
          </a:xfrm>
          <a:prstGeom prst="roundRect">
            <a:avLst>
              <a:gd name="adj" fmla="val 18672"/>
            </a:avLst>
          </a:prstGeom>
          <a:solidFill>
            <a:srgbClr val="CCEEFF"/>
          </a:solidFill>
          <a:ln w="7620">
            <a:solidFill>
              <a:srgbClr val="B2D4E5"/>
            </a:solidFill>
            <a:prstDash val="solid"/>
          </a:ln>
        </p:spPr>
      </p:sp>
      <p:sp>
        <p:nvSpPr>
          <p:cNvPr id="7" name="Text 3"/>
          <p:cNvSpPr/>
          <p:nvPr/>
        </p:nvSpPr>
        <p:spPr>
          <a:xfrm>
            <a:off x="6232922" y="1857494"/>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8" name="Text 4"/>
          <p:cNvSpPr/>
          <p:nvPr/>
        </p:nvSpPr>
        <p:spPr>
          <a:xfrm>
            <a:off x="6652736" y="1792724"/>
            <a:ext cx="3837146"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Password Complexity Requirements</a:t>
            </a:r>
            <a:endParaRPr lang="en-US" sz="1701" dirty="0"/>
          </a:p>
        </p:txBody>
      </p:sp>
      <p:sp>
        <p:nvSpPr>
          <p:cNvPr id="9" name="Text 5"/>
          <p:cNvSpPr/>
          <p:nvPr/>
        </p:nvSpPr>
        <p:spPr>
          <a:xfrm>
            <a:off x="6652736" y="2166223"/>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Define the password complexity requirements, such as minimum length, character composition, and uniqueness, to ensure a high level of security and compliance with industry standards.</a:t>
            </a:r>
            <a:endParaRPr lang="en-US" sz="1361" dirty="0"/>
          </a:p>
        </p:txBody>
      </p:sp>
      <p:sp>
        <p:nvSpPr>
          <p:cNvPr id="10" name="Shape 6"/>
          <p:cNvSpPr/>
          <p:nvPr/>
        </p:nvSpPr>
        <p:spPr>
          <a:xfrm>
            <a:off x="6091238" y="3363039"/>
            <a:ext cx="388739" cy="388739"/>
          </a:xfrm>
          <a:prstGeom prst="roundRect">
            <a:avLst>
              <a:gd name="adj" fmla="val 18672"/>
            </a:avLst>
          </a:prstGeom>
          <a:solidFill>
            <a:srgbClr val="CCEEFF"/>
          </a:solidFill>
          <a:ln w="7620">
            <a:solidFill>
              <a:srgbClr val="B2D4E5"/>
            </a:solidFill>
            <a:prstDash val="solid"/>
          </a:ln>
        </p:spPr>
      </p:sp>
      <p:sp>
        <p:nvSpPr>
          <p:cNvPr id="11" name="Text 7"/>
          <p:cNvSpPr/>
          <p:nvPr/>
        </p:nvSpPr>
        <p:spPr>
          <a:xfrm>
            <a:off x="6210062" y="3427809"/>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2" name="Text 8"/>
          <p:cNvSpPr/>
          <p:nvPr/>
        </p:nvSpPr>
        <p:spPr>
          <a:xfrm>
            <a:off x="6652736" y="3363039"/>
            <a:ext cx="304669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Password Expiration Policies</a:t>
            </a:r>
            <a:endParaRPr lang="en-US" sz="1701" dirty="0"/>
          </a:p>
        </p:txBody>
      </p:sp>
      <p:sp>
        <p:nvSpPr>
          <p:cNvPr id="13" name="Text 9"/>
          <p:cNvSpPr/>
          <p:nvPr/>
        </p:nvSpPr>
        <p:spPr>
          <a:xfrm>
            <a:off x="6652736" y="3736538"/>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Establish policies for password expiration, requiring users to regularly update their passwords to enhance security and reduce the risk of compromised credentials.</a:t>
            </a:r>
            <a:endParaRPr lang="en-US" sz="1361" dirty="0"/>
          </a:p>
        </p:txBody>
      </p:sp>
      <p:sp>
        <p:nvSpPr>
          <p:cNvPr id="14" name="Shape 10"/>
          <p:cNvSpPr/>
          <p:nvPr/>
        </p:nvSpPr>
        <p:spPr>
          <a:xfrm>
            <a:off x="6091238" y="4656773"/>
            <a:ext cx="388739" cy="388739"/>
          </a:xfrm>
          <a:prstGeom prst="roundRect">
            <a:avLst>
              <a:gd name="adj" fmla="val 18672"/>
            </a:avLst>
          </a:prstGeom>
          <a:solidFill>
            <a:srgbClr val="CCEEFF"/>
          </a:solidFill>
          <a:ln w="7620">
            <a:solidFill>
              <a:srgbClr val="B2D4E5"/>
            </a:solidFill>
            <a:prstDash val="solid"/>
          </a:ln>
        </p:spPr>
      </p:sp>
      <p:sp>
        <p:nvSpPr>
          <p:cNvPr id="15" name="Text 11"/>
          <p:cNvSpPr/>
          <p:nvPr/>
        </p:nvSpPr>
        <p:spPr>
          <a:xfrm>
            <a:off x="6207919" y="4721542"/>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16" name="Text 12"/>
          <p:cNvSpPr/>
          <p:nvPr/>
        </p:nvSpPr>
        <p:spPr>
          <a:xfrm>
            <a:off x="6652736" y="4656773"/>
            <a:ext cx="2986207"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Multi-Factor Authentication</a:t>
            </a:r>
            <a:endParaRPr lang="en-US" sz="1701" dirty="0"/>
          </a:p>
        </p:txBody>
      </p:sp>
      <p:sp>
        <p:nvSpPr>
          <p:cNvPr id="17" name="Text 13"/>
          <p:cNvSpPr/>
          <p:nvPr/>
        </p:nvSpPr>
        <p:spPr>
          <a:xfrm>
            <a:off x="6652736" y="5030272"/>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Implement multi-factor authentication (MFA) as an additional layer of security, ensuring that users can only reset their passwords after successfully verifying their identity through multiple authentication factors.</a:t>
            </a:r>
            <a:endParaRPr lang="en-US" sz="1361" dirty="0"/>
          </a:p>
        </p:txBody>
      </p:sp>
      <p:sp>
        <p:nvSpPr>
          <p:cNvPr id="18" name="Shape 14"/>
          <p:cNvSpPr/>
          <p:nvPr/>
        </p:nvSpPr>
        <p:spPr>
          <a:xfrm>
            <a:off x="6091238" y="6227088"/>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03871" y="6291858"/>
            <a:ext cx="163354"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4</a:t>
            </a:r>
            <a:endParaRPr lang="en-US" sz="2041" dirty="0"/>
          </a:p>
        </p:txBody>
      </p:sp>
      <p:sp>
        <p:nvSpPr>
          <p:cNvPr id="20" name="Text 16"/>
          <p:cNvSpPr/>
          <p:nvPr/>
        </p:nvSpPr>
        <p:spPr>
          <a:xfrm>
            <a:off x="6652736" y="6227088"/>
            <a:ext cx="2804279"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Lockout and Retry Policies</a:t>
            </a:r>
            <a:endParaRPr lang="en-US" sz="1701" dirty="0"/>
          </a:p>
        </p:txBody>
      </p:sp>
      <p:sp>
        <p:nvSpPr>
          <p:cNvPr id="21" name="Text 17"/>
          <p:cNvSpPr/>
          <p:nvPr/>
        </p:nvSpPr>
        <p:spPr>
          <a:xfrm>
            <a:off x="6652736" y="6600587"/>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Configure lockout and retry policies to prevent brute-force attacks and limit the number of failed password reset attempts, further protecting the integrity of your password reset system.</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24699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10246995"/>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Integrating Self-Service Password Reset with Identity Providers</a:t>
            </a:r>
            <a:endParaRPr lang="en-US" sz="3402" dirty="0"/>
          </a:p>
        </p:txBody>
      </p:sp>
      <p:pic>
        <p:nvPicPr>
          <p:cNvPr id="6" name="Image 2" descr="preencoded.png"/>
          <p:cNvPicPr>
            <a:picLocks noChangeAspect="1"/>
          </p:cNvPicPr>
          <p:nvPr/>
        </p:nvPicPr>
        <p:blipFill>
          <a:blip r:embed="rId5"/>
          <a:stretch>
            <a:fillRect/>
          </a:stretch>
        </p:blipFill>
        <p:spPr>
          <a:xfrm>
            <a:off x="604837" y="1814513"/>
            <a:ext cx="431959" cy="431959"/>
          </a:xfrm>
          <a:prstGeom prst="rect">
            <a:avLst/>
          </a:prstGeom>
        </p:spPr>
      </p:pic>
      <p:sp>
        <p:nvSpPr>
          <p:cNvPr id="7" name="Text 2"/>
          <p:cNvSpPr/>
          <p:nvPr/>
        </p:nvSpPr>
        <p:spPr>
          <a:xfrm>
            <a:off x="604837" y="241923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Identity Integration</a:t>
            </a:r>
            <a:endParaRPr lang="en-US" sz="1701" dirty="0"/>
          </a:p>
        </p:txBody>
      </p:sp>
      <p:sp>
        <p:nvSpPr>
          <p:cNvPr id="8" name="Text 3"/>
          <p:cNvSpPr/>
          <p:nvPr/>
        </p:nvSpPr>
        <p:spPr>
          <a:xfrm>
            <a:off x="604837" y="2792730"/>
            <a:ext cx="7934325"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Seamlessly integrate your self-service password reset solution with your organization's identity management system, ensuring a unified and consistent user experience across all applications and services.</a:t>
            </a:r>
            <a:endParaRPr lang="en-US" sz="1361" dirty="0"/>
          </a:p>
        </p:txBody>
      </p:sp>
      <p:pic>
        <p:nvPicPr>
          <p:cNvPr id="9" name="Image 3" descr="preencoded.png"/>
          <p:cNvPicPr>
            <a:picLocks noChangeAspect="1"/>
          </p:cNvPicPr>
          <p:nvPr/>
        </p:nvPicPr>
        <p:blipFill>
          <a:blip r:embed="rId6"/>
          <a:stretch>
            <a:fillRect/>
          </a:stretch>
        </p:blipFill>
        <p:spPr>
          <a:xfrm>
            <a:off x="604837" y="4140875"/>
            <a:ext cx="431959" cy="431959"/>
          </a:xfrm>
          <a:prstGeom prst="rect">
            <a:avLst/>
          </a:prstGeom>
        </p:spPr>
      </p:pic>
      <p:sp>
        <p:nvSpPr>
          <p:cNvPr id="10" name="Text 4"/>
          <p:cNvSpPr/>
          <p:nvPr/>
        </p:nvSpPr>
        <p:spPr>
          <a:xfrm>
            <a:off x="604837" y="4745593"/>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Cloud Integration</a:t>
            </a:r>
            <a:endParaRPr lang="en-US" sz="1701" dirty="0"/>
          </a:p>
        </p:txBody>
      </p:sp>
      <p:sp>
        <p:nvSpPr>
          <p:cNvPr id="11" name="Text 5"/>
          <p:cNvSpPr/>
          <p:nvPr/>
        </p:nvSpPr>
        <p:spPr>
          <a:xfrm>
            <a:off x="604837" y="5119092"/>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For organizations leveraging cloud-based identity providers, ensure a smooth integration between your self-service password reset solution and the identity services hosted in the cloud.</a:t>
            </a:r>
            <a:endParaRPr lang="en-US" sz="1361" dirty="0"/>
          </a:p>
        </p:txBody>
      </p:sp>
      <p:pic>
        <p:nvPicPr>
          <p:cNvPr id="12" name="Image 4" descr="preencoded.png"/>
          <p:cNvPicPr>
            <a:picLocks noChangeAspect="1"/>
          </p:cNvPicPr>
          <p:nvPr/>
        </p:nvPicPr>
        <p:blipFill>
          <a:blip r:embed="rId7"/>
          <a:stretch>
            <a:fillRect/>
          </a:stretch>
        </p:blipFill>
        <p:spPr>
          <a:xfrm>
            <a:off x="604837" y="6190655"/>
            <a:ext cx="431959" cy="431959"/>
          </a:xfrm>
          <a:prstGeom prst="rect">
            <a:avLst/>
          </a:prstGeom>
        </p:spPr>
      </p:pic>
      <p:sp>
        <p:nvSpPr>
          <p:cNvPr id="13" name="Text 6"/>
          <p:cNvSpPr/>
          <p:nvPr/>
        </p:nvSpPr>
        <p:spPr>
          <a:xfrm>
            <a:off x="604837" y="6795373"/>
            <a:ext cx="2805232"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Directory Synchronization</a:t>
            </a:r>
            <a:endParaRPr lang="en-US" sz="1701" dirty="0"/>
          </a:p>
        </p:txBody>
      </p:sp>
      <p:sp>
        <p:nvSpPr>
          <p:cNvPr id="14" name="Text 7"/>
          <p:cNvSpPr/>
          <p:nvPr/>
        </p:nvSpPr>
        <p:spPr>
          <a:xfrm>
            <a:off x="604837" y="7168872"/>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Implement robust directory synchronization mechanisms to ensure that user accounts and password reset policies are consistently applied across all connected systems and applications.</a:t>
            </a:r>
            <a:endParaRPr lang="en-US" sz="1361" dirty="0"/>
          </a:p>
        </p:txBody>
      </p:sp>
      <p:pic>
        <p:nvPicPr>
          <p:cNvPr id="15" name="Image 5" descr="preencoded.png"/>
          <p:cNvPicPr>
            <a:picLocks noChangeAspect="1"/>
          </p:cNvPicPr>
          <p:nvPr/>
        </p:nvPicPr>
        <p:blipFill>
          <a:blip r:embed="rId8"/>
          <a:stretch>
            <a:fillRect/>
          </a:stretch>
        </p:blipFill>
        <p:spPr>
          <a:xfrm>
            <a:off x="604837" y="8240435"/>
            <a:ext cx="431959" cy="431959"/>
          </a:xfrm>
          <a:prstGeom prst="rect">
            <a:avLst/>
          </a:prstGeom>
        </p:spPr>
      </p:pic>
      <p:sp>
        <p:nvSpPr>
          <p:cNvPr id="16" name="Text 8"/>
          <p:cNvSpPr/>
          <p:nvPr/>
        </p:nvSpPr>
        <p:spPr>
          <a:xfrm>
            <a:off x="604837" y="8845153"/>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Security Integration</a:t>
            </a:r>
            <a:endParaRPr lang="en-US" sz="1701" dirty="0"/>
          </a:p>
        </p:txBody>
      </p:sp>
      <p:sp>
        <p:nvSpPr>
          <p:cNvPr id="17" name="Text 9"/>
          <p:cNvSpPr/>
          <p:nvPr/>
        </p:nvSpPr>
        <p:spPr>
          <a:xfrm>
            <a:off x="604837" y="9218652"/>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Integrate your self-service password reset solution with your organization's security protocols and access controls to maintain a high level of security and compliance.</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868335"/>
            <a:ext cx="9339858"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Customizing the Password Reset Experience</a:t>
            </a:r>
            <a:endParaRPr lang="en-US" sz="3402" dirty="0"/>
          </a:p>
        </p:txBody>
      </p:sp>
      <p:sp>
        <p:nvSpPr>
          <p:cNvPr id="6" name="Shape 2"/>
          <p:cNvSpPr/>
          <p:nvPr/>
        </p:nvSpPr>
        <p:spPr>
          <a:xfrm>
            <a:off x="2594967" y="3667601"/>
            <a:ext cx="4633793" cy="1840587"/>
          </a:xfrm>
          <a:prstGeom prst="roundRect">
            <a:avLst>
              <a:gd name="adj" fmla="val 3944"/>
            </a:avLst>
          </a:prstGeom>
          <a:solidFill>
            <a:srgbClr val="CCEEFF"/>
          </a:solidFill>
          <a:ln w="7620">
            <a:solidFill>
              <a:srgbClr val="B2D4E5"/>
            </a:solidFill>
            <a:prstDash val="solid"/>
          </a:ln>
        </p:spPr>
      </p:sp>
      <p:sp>
        <p:nvSpPr>
          <p:cNvPr id="7" name="Text 3"/>
          <p:cNvSpPr/>
          <p:nvPr/>
        </p:nvSpPr>
        <p:spPr>
          <a:xfrm>
            <a:off x="2775347" y="3847981"/>
            <a:ext cx="242661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Branded User Interface</a:t>
            </a:r>
            <a:endParaRPr lang="en-US" sz="1701" dirty="0"/>
          </a:p>
        </p:txBody>
      </p:sp>
      <p:sp>
        <p:nvSpPr>
          <p:cNvPr id="8" name="Text 4"/>
          <p:cNvSpPr/>
          <p:nvPr/>
        </p:nvSpPr>
        <p:spPr>
          <a:xfrm>
            <a:off x="2775347" y="4221480"/>
            <a:ext cx="4273034"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Customize the user interface of your self-service password reset solution to align with your organization's branding, creating a seamless and consistent experience for users.</a:t>
            </a:r>
            <a:endParaRPr lang="en-US" sz="1361" dirty="0"/>
          </a:p>
        </p:txBody>
      </p:sp>
      <p:sp>
        <p:nvSpPr>
          <p:cNvPr id="9" name="Shape 5"/>
          <p:cNvSpPr/>
          <p:nvPr/>
        </p:nvSpPr>
        <p:spPr>
          <a:xfrm>
            <a:off x="7401520" y="3667601"/>
            <a:ext cx="4633793" cy="1840587"/>
          </a:xfrm>
          <a:prstGeom prst="roundRect">
            <a:avLst>
              <a:gd name="adj" fmla="val 3944"/>
            </a:avLst>
          </a:prstGeom>
          <a:solidFill>
            <a:srgbClr val="CCEEFF"/>
          </a:solidFill>
          <a:ln w="7620">
            <a:solidFill>
              <a:srgbClr val="B2D4E5"/>
            </a:solidFill>
            <a:prstDash val="solid"/>
          </a:ln>
        </p:spPr>
      </p:sp>
      <p:sp>
        <p:nvSpPr>
          <p:cNvPr id="10" name="Text 6"/>
          <p:cNvSpPr/>
          <p:nvPr/>
        </p:nvSpPr>
        <p:spPr>
          <a:xfrm>
            <a:off x="7581900" y="3847981"/>
            <a:ext cx="2792611"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Personalized Notifications</a:t>
            </a:r>
            <a:endParaRPr lang="en-US" sz="1701" dirty="0"/>
          </a:p>
        </p:txBody>
      </p:sp>
      <p:sp>
        <p:nvSpPr>
          <p:cNvPr id="11" name="Text 7"/>
          <p:cNvSpPr/>
          <p:nvPr/>
        </p:nvSpPr>
        <p:spPr>
          <a:xfrm>
            <a:off x="7581900" y="4221480"/>
            <a:ext cx="4273034"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Provide personalized notifications and guidance to users throughout the password reset process, ensuring they feel supported and informed at every step.</a:t>
            </a:r>
            <a:endParaRPr lang="en-US" sz="1361" dirty="0"/>
          </a:p>
        </p:txBody>
      </p:sp>
      <p:sp>
        <p:nvSpPr>
          <p:cNvPr id="12" name="Shape 8"/>
          <p:cNvSpPr/>
          <p:nvPr/>
        </p:nvSpPr>
        <p:spPr>
          <a:xfrm>
            <a:off x="2594967" y="5680948"/>
            <a:ext cx="4633793" cy="1840587"/>
          </a:xfrm>
          <a:prstGeom prst="roundRect">
            <a:avLst>
              <a:gd name="adj" fmla="val 3944"/>
            </a:avLst>
          </a:prstGeom>
          <a:solidFill>
            <a:srgbClr val="CCEEFF"/>
          </a:solidFill>
          <a:ln w="7620">
            <a:solidFill>
              <a:srgbClr val="B2D4E5"/>
            </a:solidFill>
            <a:prstDash val="solid"/>
          </a:ln>
        </p:spPr>
      </p:sp>
      <p:sp>
        <p:nvSpPr>
          <p:cNvPr id="13" name="Text 9"/>
          <p:cNvSpPr/>
          <p:nvPr/>
        </p:nvSpPr>
        <p:spPr>
          <a:xfrm>
            <a:off x="2775347" y="5861328"/>
            <a:ext cx="2221587"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Multilingual Support</a:t>
            </a:r>
            <a:endParaRPr lang="en-US" sz="1701" dirty="0"/>
          </a:p>
        </p:txBody>
      </p:sp>
      <p:sp>
        <p:nvSpPr>
          <p:cNvPr id="14" name="Text 10"/>
          <p:cNvSpPr/>
          <p:nvPr/>
        </p:nvSpPr>
        <p:spPr>
          <a:xfrm>
            <a:off x="2775347" y="6234827"/>
            <a:ext cx="4273034"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Offer multilingual support to accommodate users from diverse backgrounds and ensure inclusive access to the self-service password reset functionality.</a:t>
            </a:r>
            <a:endParaRPr lang="en-US" sz="1361" dirty="0"/>
          </a:p>
        </p:txBody>
      </p:sp>
      <p:sp>
        <p:nvSpPr>
          <p:cNvPr id="15" name="Shape 11"/>
          <p:cNvSpPr/>
          <p:nvPr/>
        </p:nvSpPr>
        <p:spPr>
          <a:xfrm>
            <a:off x="7401520" y="5680948"/>
            <a:ext cx="4633793" cy="1840587"/>
          </a:xfrm>
          <a:prstGeom prst="roundRect">
            <a:avLst>
              <a:gd name="adj" fmla="val 3944"/>
            </a:avLst>
          </a:prstGeom>
          <a:solidFill>
            <a:srgbClr val="CCEEFF"/>
          </a:solidFill>
          <a:ln w="7620">
            <a:solidFill>
              <a:srgbClr val="B2D4E5"/>
            </a:solidFill>
            <a:prstDash val="solid"/>
          </a:ln>
        </p:spPr>
      </p:sp>
      <p:sp>
        <p:nvSpPr>
          <p:cNvPr id="16" name="Text 12"/>
          <p:cNvSpPr/>
          <p:nvPr/>
        </p:nvSpPr>
        <p:spPr>
          <a:xfrm>
            <a:off x="7581900" y="5861328"/>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Self-Help Resources</a:t>
            </a:r>
            <a:endParaRPr lang="en-US" sz="1701" dirty="0"/>
          </a:p>
        </p:txBody>
      </p:sp>
      <p:sp>
        <p:nvSpPr>
          <p:cNvPr id="17" name="Text 13"/>
          <p:cNvSpPr/>
          <p:nvPr/>
        </p:nvSpPr>
        <p:spPr>
          <a:xfrm>
            <a:off x="7581900" y="6234827"/>
            <a:ext cx="4273034"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Develop a comprehensive knowledge base or FAQ section to empower users with self-help resources, reducing the need for IT support and enhancing the overall user experience.</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391960"/>
            <a:ext cx="7747278"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Securing the Password Reset Process</a:t>
            </a:r>
            <a:endParaRPr lang="en-US" sz="3402" dirty="0"/>
          </a:p>
        </p:txBody>
      </p:sp>
      <p:pic>
        <p:nvPicPr>
          <p:cNvPr id="6" name="Image 2" descr="preencoded.png"/>
          <p:cNvPicPr>
            <a:picLocks noChangeAspect="1"/>
          </p:cNvPicPr>
          <p:nvPr/>
        </p:nvPicPr>
        <p:blipFill>
          <a:blip r:embed="rId5"/>
          <a:stretch>
            <a:fillRect/>
          </a:stretch>
        </p:blipFill>
        <p:spPr>
          <a:xfrm>
            <a:off x="6091238" y="2191226"/>
            <a:ext cx="864037" cy="1548765"/>
          </a:xfrm>
          <a:prstGeom prst="rect">
            <a:avLst/>
          </a:prstGeom>
        </p:spPr>
      </p:pic>
      <p:sp>
        <p:nvSpPr>
          <p:cNvPr id="7" name="Text 2"/>
          <p:cNvSpPr/>
          <p:nvPr/>
        </p:nvSpPr>
        <p:spPr>
          <a:xfrm>
            <a:off x="7214473" y="2363986"/>
            <a:ext cx="2162889"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Identity Verification</a:t>
            </a:r>
            <a:endParaRPr lang="en-US" sz="1701" dirty="0"/>
          </a:p>
        </p:txBody>
      </p:sp>
      <p:sp>
        <p:nvSpPr>
          <p:cNvPr id="8" name="Text 3"/>
          <p:cNvSpPr/>
          <p:nvPr/>
        </p:nvSpPr>
        <p:spPr>
          <a:xfrm>
            <a:off x="7214473" y="2737485"/>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Implement robust identity verification mechanisms, such as multi-factor authentication or knowledge-based challenges, to ensure that only authorized users can reset their passwords.</a:t>
            </a:r>
            <a:endParaRPr lang="en-US" sz="1361" dirty="0"/>
          </a:p>
        </p:txBody>
      </p:sp>
      <p:pic>
        <p:nvPicPr>
          <p:cNvPr id="9" name="Image 3" descr="preencoded.png"/>
          <p:cNvPicPr>
            <a:picLocks noChangeAspect="1"/>
          </p:cNvPicPr>
          <p:nvPr/>
        </p:nvPicPr>
        <p:blipFill>
          <a:blip r:embed="rId6"/>
          <a:stretch>
            <a:fillRect/>
          </a:stretch>
        </p:blipFill>
        <p:spPr>
          <a:xfrm>
            <a:off x="6091238" y="3739991"/>
            <a:ext cx="864037" cy="1548765"/>
          </a:xfrm>
          <a:prstGeom prst="rect">
            <a:avLst/>
          </a:prstGeom>
        </p:spPr>
      </p:pic>
      <p:sp>
        <p:nvSpPr>
          <p:cNvPr id="10" name="Text 4"/>
          <p:cNvSpPr/>
          <p:nvPr/>
        </p:nvSpPr>
        <p:spPr>
          <a:xfrm>
            <a:off x="7214473" y="391275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Audit Logging</a:t>
            </a:r>
            <a:endParaRPr lang="en-US" sz="1701" dirty="0"/>
          </a:p>
        </p:txBody>
      </p:sp>
      <p:sp>
        <p:nvSpPr>
          <p:cNvPr id="11" name="Text 5"/>
          <p:cNvSpPr/>
          <p:nvPr/>
        </p:nvSpPr>
        <p:spPr>
          <a:xfrm>
            <a:off x="7214473" y="4286250"/>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Maintain comprehensive audit logs of all password reset activities, including the user's identity, timestamp, and any suspicious or failed attempts, to monitor and investigate potential security incidents.</a:t>
            </a:r>
            <a:endParaRPr lang="en-US" sz="1361" dirty="0"/>
          </a:p>
        </p:txBody>
      </p:sp>
      <p:pic>
        <p:nvPicPr>
          <p:cNvPr id="12" name="Image 4" descr="preencoded.png"/>
          <p:cNvPicPr>
            <a:picLocks noChangeAspect="1"/>
          </p:cNvPicPr>
          <p:nvPr/>
        </p:nvPicPr>
        <p:blipFill>
          <a:blip r:embed="rId7"/>
          <a:stretch>
            <a:fillRect/>
          </a:stretch>
        </p:blipFill>
        <p:spPr>
          <a:xfrm>
            <a:off x="6091238" y="5288756"/>
            <a:ext cx="864037" cy="1548765"/>
          </a:xfrm>
          <a:prstGeom prst="rect">
            <a:avLst/>
          </a:prstGeom>
        </p:spPr>
      </p:pic>
      <p:sp>
        <p:nvSpPr>
          <p:cNvPr id="13" name="Text 6"/>
          <p:cNvSpPr/>
          <p:nvPr/>
        </p:nvSpPr>
        <p:spPr>
          <a:xfrm>
            <a:off x="7214473" y="5461516"/>
            <a:ext cx="2482691"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Secure Communication</a:t>
            </a:r>
            <a:endParaRPr lang="en-US" sz="1701" dirty="0"/>
          </a:p>
        </p:txBody>
      </p:sp>
      <p:sp>
        <p:nvSpPr>
          <p:cNvPr id="14" name="Text 7"/>
          <p:cNvSpPr/>
          <p:nvPr/>
        </p:nvSpPr>
        <p:spPr>
          <a:xfrm>
            <a:off x="7214473" y="5835015"/>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Ensure that all communication channels involved in the password reset process, such as email or SMS notifications, are secured through encryption and other security measures to prevent unauthorized access.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77836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778365"/>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Monitoring and Auditing Password Reset Activities</a:t>
            </a:r>
            <a:endParaRPr lang="en-US" sz="3402" dirty="0"/>
          </a:p>
        </p:txBody>
      </p:sp>
      <p:sp>
        <p:nvSpPr>
          <p:cNvPr id="6" name="Shape 2"/>
          <p:cNvSpPr/>
          <p:nvPr/>
        </p:nvSpPr>
        <p:spPr>
          <a:xfrm>
            <a:off x="604837" y="1814513"/>
            <a:ext cx="7934325" cy="7488674"/>
          </a:xfrm>
          <a:prstGeom prst="roundRect">
            <a:avLst>
              <a:gd name="adj" fmla="val 969"/>
            </a:avLst>
          </a:prstGeom>
          <a:noFill/>
          <a:ln w="7620">
            <a:solidFill>
              <a:srgbClr val="000000">
                <a:alpha val="8000"/>
              </a:srgbClr>
            </a:solidFill>
            <a:prstDash val="solid"/>
          </a:ln>
        </p:spPr>
      </p:sp>
      <p:sp>
        <p:nvSpPr>
          <p:cNvPr id="7" name="Shape 3"/>
          <p:cNvSpPr/>
          <p:nvPr/>
        </p:nvSpPr>
        <p:spPr>
          <a:xfrm>
            <a:off x="612458" y="1822132"/>
            <a:ext cx="7918252" cy="498991"/>
          </a:xfrm>
          <a:prstGeom prst="rect">
            <a:avLst/>
          </a:prstGeom>
          <a:solidFill>
            <a:srgbClr val="FFFFFF">
              <a:alpha val="4000"/>
            </a:srgbClr>
          </a:solidFill>
          <a:ln/>
        </p:spPr>
      </p:sp>
      <p:sp>
        <p:nvSpPr>
          <p:cNvPr id="8" name="Text 4"/>
          <p:cNvSpPr/>
          <p:nvPr/>
        </p:nvSpPr>
        <p:spPr>
          <a:xfrm>
            <a:off x="786051" y="1933337"/>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Metric</a:t>
            </a:r>
            <a:endParaRPr lang="en-US" sz="1361" dirty="0"/>
          </a:p>
        </p:txBody>
      </p:sp>
      <p:sp>
        <p:nvSpPr>
          <p:cNvPr id="9" name="Text 5"/>
          <p:cNvSpPr/>
          <p:nvPr/>
        </p:nvSpPr>
        <p:spPr>
          <a:xfrm>
            <a:off x="3429000" y="1933337"/>
            <a:ext cx="228600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Description</a:t>
            </a:r>
            <a:endParaRPr lang="en-US" sz="1361" dirty="0"/>
          </a:p>
        </p:txBody>
      </p:sp>
      <p:sp>
        <p:nvSpPr>
          <p:cNvPr id="10" name="Text 6"/>
          <p:cNvSpPr/>
          <p:nvPr/>
        </p:nvSpPr>
        <p:spPr>
          <a:xfrm>
            <a:off x="6068139" y="1933337"/>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Importance</a:t>
            </a:r>
            <a:endParaRPr lang="en-US" sz="1361" dirty="0"/>
          </a:p>
        </p:txBody>
      </p:sp>
      <p:sp>
        <p:nvSpPr>
          <p:cNvPr id="11" name="Shape 7"/>
          <p:cNvSpPr/>
          <p:nvPr/>
        </p:nvSpPr>
        <p:spPr>
          <a:xfrm>
            <a:off x="612458" y="2321123"/>
            <a:ext cx="7918252" cy="1605320"/>
          </a:xfrm>
          <a:prstGeom prst="rect">
            <a:avLst/>
          </a:prstGeom>
          <a:solidFill>
            <a:srgbClr val="000000">
              <a:alpha val="4000"/>
            </a:srgbClr>
          </a:solidFill>
          <a:ln/>
        </p:spPr>
      </p:sp>
      <p:sp>
        <p:nvSpPr>
          <p:cNvPr id="12" name="Text 8"/>
          <p:cNvSpPr/>
          <p:nvPr/>
        </p:nvSpPr>
        <p:spPr>
          <a:xfrm>
            <a:off x="786051" y="2432328"/>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Password Reset Requests</a:t>
            </a:r>
            <a:endParaRPr lang="en-US" sz="1361" dirty="0"/>
          </a:p>
        </p:txBody>
      </p:sp>
      <p:sp>
        <p:nvSpPr>
          <p:cNvPr id="13" name="Text 9"/>
          <p:cNvSpPr/>
          <p:nvPr/>
        </p:nvSpPr>
        <p:spPr>
          <a:xfrm>
            <a:off x="3429000" y="2432328"/>
            <a:ext cx="2286000"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Track the number of password reset requests, both successful and failed, to identify trends and potential security issues.</a:t>
            </a:r>
            <a:endParaRPr lang="en-US" sz="1361" dirty="0"/>
          </a:p>
        </p:txBody>
      </p:sp>
      <p:sp>
        <p:nvSpPr>
          <p:cNvPr id="14" name="Text 10"/>
          <p:cNvSpPr/>
          <p:nvPr/>
        </p:nvSpPr>
        <p:spPr>
          <a:xfrm>
            <a:off x="6068139" y="2432328"/>
            <a:ext cx="2289810"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Helps identify any unusual spike in password reset activities that could indicate a security breach or credential compromise.</a:t>
            </a:r>
            <a:endParaRPr lang="en-US" sz="1361" dirty="0"/>
          </a:p>
        </p:txBody>
      </p:sp>
      <p:sp>
        <p:nvSpPr>
          <p:cNvPr id="15" name="Shape 11"/>
          <p:cNvSpPr/>
          <p:nvPr/>
        </p:nvSpPr>
        <p:spPr>
          <a:xfrm>
            <a:off x="612458" y="3926443"/>
            <a:ext cx="7918252" cy="1881902"/>
          </a:xfrm>
          <a:prstGeom prst="rect">
            <a:avLst/>
          </a:prstGeom>
          <a:solidFill>
            <a:srgbClr val="FFFFFF">
              <a:alpha val="4000"/>
            </a:srgbClr>
          </a:solidFill>
          <a:ln/>
        </p:spPr>
      </p:sp>
      <p:sp>
        <p:nvSpPr>
          <p:cNvPr id="16" name="Text 12"/>
          <p:cNvSpPr/>
          <p:nvPr/>
        </p:nvSpPr>
        <p:spPr>
          <a:xfrm>
            <a:off x="786051" y="4037648"/>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Self-Service Adoption Rate</a:t>
            </a:r>
            <a:endParaRPr lang="en-US" sz="1361" dirty="0"/>
          </a:p>
        </p:txBody>
      </p:sp>
      <p:sp>
        <p:nvSpPr>
          <p:cNvPr id="17" name="Text 13"/>
          <p:cNvSpPr/>
          <p:nvPr/>
        </p:nvSpPr>
        <p:spPr>
          <a:xfrm>
            <a:off x="3429000" y="4037648"/>
            <a:ext cx="2286000"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Monitor the percentage of users who are actively using the self-service password reset functionality, rather than relying on IT support.</a:t>
            </a:r>
            <a:endParaRPr lang="en-US" sz="1361" dirty="0"/>
          </a:p>
        </p:txBody>
      </p:sp>
      <p:sp>
        <p:nvSpPr>
          <p:cNvPr id="18" name="Text 14"/>
          <p:cNvSpPr/>
          <p:nvPr/>
        </p:nvSpPr>
        <p:spPr>
          <a:xfrm>
            <a:off x="6068139" y="4037648"/>
            <a:ext cx="2289810" cy="1659493"/>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Indicates the effectiveness of the self-service password reset implementation and user acceptance, which can guide future improvements.</a:t>
            </a:r>
            <a:endParaRPr lang="en-US" sz="1361" dirty="0"/>
          </a:p>
        </p:txBody>
      </p:sp>
      <p:sp>
        <p:nvSpPr>
          <p:cNvPr id="19" name="Shape 15"/>
          <p:cNvSpPr/>
          <p:nvPr/>
        </p:nvSpPr>
        <p:spPr>
          <a:xfrm>
            <a:off x="612458" y="5808345"/>
            <a:ext cx="7918252" cy="1605320"/>
          </a:xfrm>
          <a:prstGeom prst="rect">
            <a:avLst/>
          </a:prstGeom>
          <a:solidFill>
            <a:srgbClr val="000000">
              <a:alpha val="4000"/>
            </a:srgbClr>
          </a:solidFill>
          <a:ln/>
        </p:spPr>
      </p:sp>
      <p:sp>
        <p:nvSpPr>
          <p:cNvPr id="20" name="Text 16"/>
          <p:cNvSpPr/>
          <p:nvPr/>
        </p:nvSpPr>
        <p:spPr>
          <a:xfrm>
            <a:off x="786051" y="5919549"/>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User Satisfaction</a:t>
            </a:r>
            <a:endParaRPr lang="en-US" sz="1361" dirty="0"/>
          </a:p>
        </p:txBody>
      </p:sp>
      <p:sp>
        <p:nvSpPr>
          <p:cNvPr id="21" name="Text 17"/>
          <p:cNvSpPr/>
          <p:nvPr/>
        </p:nvSpPr>
        <p:spPr>
          <a:xfrm>
            <a:off x="3429000" y="5919549"/>
            <a:ext cx="2286000"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Gather user feedback and ratings to understand their satisfaction with the self-service password reset experience.</a:t>
            </a:r>
            <a:endParaRPr lang="en-US" sz="1361" dirty="0"/>
          </a:p>
        </p:txBody>
      </p:sp>
      <p:sp>
        <p:nvSpPr>
          <p:cNvPr id="22" name="Text 18"/>
          <p:cNvSpPr/>
          <p:nvPr/>
        </p:nvSpPr>
        <p:spPr>
          <a:xfrm>
            <a:off x="6068139" y="5919549"/>
            <a:ext cx="2289810"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Helps identify areas for improvement and ensure the solution is meeting user needs and expectations.</a:t>
            </a:r>
            <a:endParaRPr lang="en-US" sz="1361" dirty="0"/>
          </a:p>
        </p:txBody>
      </p:sp>
      <p:sp>
        <p:nvSpPr>
          <p:cNvPr id="23" name="Shape 19"/>
          <p:cNvSpPr/>
          <p:nvPr/>
        </p:nvSpPr>
        <p:spPr>
          <a:xfrm>
            <a:off x="612458" y="7413665"/>
            <a:ext cx="7918252" cy="1881902"/>
          </a:xfrm>
          <a:prstGeom prst="rect">
            <a:avLst/>
          </a:prstGeom>
          <a:solidFill>
            <a:srgbClr val="FFFFFF">
              <a:alpha val="4000"/>
            </a:srgbClr>
          </a:solidFill>
          <a:ln/>
        </p:spPr>
      </p:sp>
      <p:sp>
        <p:nvSpPr>
          <p:cNvPr id="24" name="Text 20"/>
          <p:cNvSpPr/>
          <p:nvPr/>
        </p:nvSpPr>
        <p:spPr>
          <a:xfrm>
            <a:off x="786051" y="7524869"/>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Security Incidents</a:t>
            </a:r>
            <a:endParaRPr lang="en-US" sz="1361" dirty="0"/>
          </a:p>
        </p:txBody>
      </p:sp>
      <p:sp>
        <p:nvSpPr>
          <p:cNvPr id="25" name="Text 21"/>
          <p:cNvSpPr/>
          <p:nvPr/>
        </p:nvSpPr>
        <p:spPr>
          <a:xfrm>
            <a:off x="3429000" y="7524869"/>
            <a:ext cx="2286000" cy="1659493"/>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Analyze any security incidents or suspicious activities related to password resets, such as unauthorized attempts or successful breaches.</a:t>
            </a:r>
            <a:endParaRPr lang="en-US" sz="1361" dirty="0"/>
          </a:p>
        </p:txBody>
      </p:sp>
      <p:sp>
        <p:nvSpPr>
          <p:cNvPr id="26" name="Text 22"/>
          <p:cNvSpPr/>
          <p:nvPr/>
        </p:nvSpPr>
        <p:spPr>
          <a:xfrm>
            <a:off x="6068139" y="7524869"/>
            <a:ext cx="2289810"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Enables proactive risk mitigation and continuous improvement of the password reset security measures.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18768" y="1328976"/>
            <a:ext cx="7066955" cy="552569"/>
          </a:xfrm>
          <a:prstGeom prst="rect">
            <a:avLst/>
          </a:prstGeom>
          <a:noFill/>
          <a:ln/>
        </p:spPr>
        <p:txBody>
          <a:bodyPr wrap="none" rtlCol="0" anchor="t"/>
          <a:lstStyle/>
          <a:p>
            <a:pPr marL="0" indent="0">
              <a:lnSpc>
                <a:spcPts val="4351"/>
              </a:lnSpc>
              <a:buNone/>
            </a:pPr>
            <a:r>
              <a:rPr lang="en-US" sz="3481" b="1" dirty="0">
                <a:solidFill>
                  <a:srgbClr val="000000"/>
                </a:solidFill>
                <a:latin typeface="p22-mackinac-pro" pitchFamily="34" charset="0"/>
                <a:ea typeface="p22-mackinac-pro" pitchFamily="34" charset="-122"/>
                <a:cs typeface="p22-mackinac-pro" pitchFamily="34" charset="-120"/>
              </a:rPr>
              <a:t>Troubleshooting Common Issues</a:t>
            </a:r>
            <a:endParaRPr lang="en-US" sz="3481" dirty="0"/>
          </a:p>
        </p:txBody>
      </p:sp>
      <p:pic>
        <p:nvPicPr>
          <p:cNvPr id="6" name="Image 2" descr="preencoded.png"/>
          <p:cNvPicPr>
            <a:picLocks noChangeAspect="1"/>
          </p:cNvPicPr>
          <p:nvPr/>
        </p:nvPicPr>
        <p:blipFill>
          <a:blip r:embed="rId5"/>
          <a:stretch>
            <a:fillRect/>
          </a:stretch>
        </p:blipFill>
        <p:spPr>
          <a:xfrm>
            <a:off x="618768" y="2146697"/>
            <a:ext cx="884039" cy="1584603"/>
          </a:xfrm>
          <a:prstGeom prst="rect">
            <a:avLst/>
          </a:prstGeom>
        </p:spPr>
      </p:pic>
      <p:sp>
        <p:nvSpPr>
          <p:cNvPr id="7" name="Text 2"/>
          <p:cNvSpPr/>
          <p:nvPr/>
        </p:nvSpPr>
        <p:spPr>
          <a:xfrm>
            <a:off x="1767959" y="2323505"/>
            <a:ext cx="2570083" cy="276225"/>
          </a:xfrm>
          <a:prstGeom prst="rect">
            <a:avLst/>
          </a:prstGeom>
          <a:noFill/>
          <a:ln/>
        </p:spPr>
        <p:txBody>
          <a:bodyPr wrap="none" rtlCol="0" anchor="t"/>
          <a:lstStyle/>
          <a:p>
            <a:pPr marL="0" indent="0" algn="l">
              <a:lnSpc>
                <a:spcPts val="2175"/>
              </a:lnSpc>
              <a:buNone/>
            </a:pPr>
            <a:r>
              <a:rPr lang="en-US" sz="1740" b="1" dirty="0">
                <a:solidFill>
                  <a:srgbClr val="272525"/>
                </a:solidFill>
                <a:latin typeface="p22-mackinac-pro" pitchFamily="34" charset="0"/>
                <a:ea typeface="p22-mackinac-pro" pitchFamily="34" charset="-122"/>
                <a:cs typeface="p22-mackinac-pro" pitchFamily="34" charset="-120"/>
              </a:rPr>
              <a:t>Authentication Failures</a:t>
            </a:r>
            <a:endParaRPr lang="en-US" sz="1740" dirty="0"/>
          </a:p>
        </p:txBody>
      </p:sp>
      <p:sp>
        <p:nvSpPr>
          <p:cNvPr id="8" name="Text 3"/>
          <p:cNvSpPr/>
          <p:nvPr/>
        </p:nvSpPr>
        <p:spPr>
          <a:xfrm>
            <a:off x="1767959" y="2705814"/>
            <a:ext cx="6757273" cy="848678"/>
          </a:xfrm>
          <a:prstGeom prst="rect">
            <a:avLst/>
          </a:prstGeom>
          <a:noFill/>
          <a:ln/>
        </p:spPr>
        <p:txBody>
          <a:bodyPr wrap="square" rtlCol="0" anchor="t"/>
          <a:lstStyle/>
          <a:p>
            <a:pPr marL="0" indent="0" algn="l">
              <a:lnSpc>
                <a:spcPts val="2228"/>
              </a:lnSpc>
              <a:buNone/>
            </a:pPr>
            <a:r>
              <a:rPr lang="en-US" sz="1392" dirty="0">
                <a:solidFill>
                  <a:srgbClr val="272525"/>
                </a:solidFill>
                <a:latin typeface="Eudoxus Sans" pitchFamily="34" charset="0"/>
                <a:ea typeface="Eudoxus Sans" pitchFamily="34" charset="-122"/>
                <a:cs typeface="Eudoxus Sans" pitchFamily="34" charset="-120"/>
              </a:rPr>
              <a:t>Address any issues with user authentication, such as failed multi-factor authentication or incorrect answers to security questions, to ensure a seamless password reset process.</a:t>
            </a:r>
            <a:endParaRPr lang="en-US" sz="1392" dirty="0"/>
          </a:p>
        </p:txBody>
      </p:sp>
      <p:pic>
        <p:nvPicPr>
          <p:cNvPr id="9" name="Image 3" descr="preencoded.png"/>
          <p:cNvPicPr>
            <a:picLocks noChangeAspect="1"/>
          </p:cNvPicPr>
          <p:nvPr/>
        </p:nvPicPr>
        <p:blipFill>
          <a:blip r:embed="rId6"/>
          <a:stretch>
            <a:fillRect/>
          </a:stretch>
        </p:blipFill>
        <p:spPr>
          <a:xfrm>
            <a:off x="618768" y="3731300"/>
            <a:ext cx="884039" cy="1584603"/>
          </a:xfrm>
          <a:prstGeom prst="rect">
            <a:avLst/>
          </a:prstGeom>
        </p:spPr>
      </p:pic>
      <p:sp>
        <p:nvSpPr>
          <p:cNvPr id="10" name="Text 4"/>
          <p:cNvSpPr/>
          <p:nvPr/>
        </p:nvSpPr>
        <p:spPr>
          <a:xfrm>
            <a:off x="1767959" y="3908108"/>
            <a:ext cx="2282547" cy="276225"/>
          </a:xfrm>
          <a:prstGeom prst="rect">
            <a:avLst/>
          </a:prstGeom>
          <a:noFill/>
          <a:ln/>
        </p:spPr>
        <p:txBody>
          <a:bodyPr wrap="none" rtlCol="0" anchor="t"/>
          <a:lstStyle/>
          <a:p>
            <a:pPr marL="0" indent="0" algn="l">
              <a:lnSpc>
                <a:spcPts val="2175"/>
              </a:lnSpc>
              <a:buNone/>
            </a:pPr>
            <a:r>
              <a:rPr lang="en-US" sz="1740" b="1" dirty="0">
                <a:solidFill>
                  <a:srgbClr val="272525"/>
                </a:solidFill>
                <a:latin typeface="p22-mackinac-pro" pitchFamily="34" charset="0"/>
                <a:ea typeface="p22-mackinac-pro" pitchFamily="34" charset="-122"/>
                <a:cs typeface="p22-mackinac-pro" pitchFamily="34" charset="-120"/>
              </a:rPr>
              <a:t>Notification Delivery</a:t>
            </a:r>
            <a:endParaRPr lang="en-US" sz="1740" dirty="0"/>
          </a:p>
        </p:txBody>
      </p:sp>
      <p:sp>
        <p:nvSpPr>
          <p:cNvPr id="11" name="Text 5"/>
          <p:cNvSpPr/>
          <p:nvPr/>
        </p:nvSpPr>
        <p:spPr>
          <a:xfrm>
            <a:off x="1767959" y="4290417"/>
            <a:ext cx="6757273" cy="848678"/>
          </a:xfrm>
          <a:prstGeom prst="rect">
            <a:avLst/>
          </a:prstGeom>
          <a:noFill/>
          <a:ln/>
        </p:spPr>
        <p:txBody>
          <a:bodyPr wrap="square" rtlCol="0" anchor="t"/>
          <a:lstStyle/>
          <a:p>
            <a:pPr marL="0" indent="0" algn="l">
              <a:lnSpc>
                <a:spcPts val="2228"/>
              </a:lnSpc>
              <a:buNone/>
            </a:pPr>
            <a:r>
              <a:rPr lang="en-US" sz="1392" dirty="0">
                <a:solidFill>
                  <a:srgbClr val="272525"/>
                </a:solidFill>
                <a:latin typeface="Eudoxus Sans" pitchFamily="34" charset="0"/>
                <a:ea typeface="Eudoxus Sans" pitchFamily="34" charset="-122"/>
                <a:cs typeface="Eudoxus Sans" pitchFamily="34" charset="-120"/>
              </a:rPr>
              <a:t>Investigate and resolve any problems with the delivery of password reset notifications, such as email or SMS messages, to ensure users receive the necessary information to complete the reset process.</a:t>
            </a:r>
            <a:endParaRPr lang="en-US" sz="1392" dirty="0"/>
          </a:p>
        </p:txBody>
      </p:sp>
      <p:pic>
        <p:nvPicPr>
          <p:cNvPr id="12" name="Image 4" descr="preencoded.png"/>
          <p:cNvPicPr>
            <a:picLocks noChangeAspect="1"/>
          </p:cNvPicPr>
          <p:nvPr/>
        </p:nvPicPr>
        <p:blipFill>
          <a:blip r:embed="rId7"/>
          <a:stretch>
            <a:fillRect/>
          </a:stretch>
        </p:blipFill>
        <p:spPr>
          <a:xfrm>
            <a:off x="618768" y="5315903"/>
            <a:ext cx="884039" cy="1584603"/>
          </a:xfrm>
          <a:prstGeom prst="rect">
            <a:avLst/>
          </a:prstGeom>
        </p:spPr>
      </p:pic>
      <p:sp>
        <p:nvSpPr>
          <p:cNvPr id="13" name="Text 6"/>
          <p:cNvSpPr/>
          <p:nvPr/>
        </p:nvSpPr>
        <p:spPr>
          <a:xfrm>
            <a:off x="1767959" y="5492710"/>
            <a:ext cx="2870121" cy="276225"/>
          </a:xfrm>
          <a:prstGeom prst="rect">
            <a:avLst/>
          </a:prstGeom>
          <a:noFill/>
          <a:ln/>
        </p:spPr>
        <p:txBody>
          <a:bodyPr wrap="none" rtlCol="0" anchor="t"/>
          <a:lstStyle/>
          <a:p>
            <a:pPr marL="0" indent="0" algn="l">
              <a:lnSpc>
                <a:spcPts val="2175"/>
              </a:lnSpc>
              <a:buNone/>
            </a:pPr>
            <a:r>
              <a:rPr lang="en-US" sz="1740" b="1" dirty="0">
                <a:solidFill>
                  <a:srgbClr val="272525"/>
                </a:solidFill>
                <a:latin typeface="p22-mackinac-pro" pitchFamily="34" charset="0"/>
                <a:ea typeface="p22-mackinac-pro" pitchFamily="34" charset="-122"/>
                <a:cs typeface="p22-mackinac-pro" pitchFamily="34" charset="-120"/>
              </a:rPr>
              <a:t>Directory Synchronization</a:t>
            </a:r>
            <a:endParaRPr lang="en-US" sz="1740" dirty="0"/>
          </a:p>
        </p:txBody>
      </p:sp>
      <p:sp>
        <p:nvSpPr>
          <p:cNvPr id="14" name="Text 7"/>
          <p:cNvSpPr/>
          <p:nvPr/>
        </p:nvSpPr>
        <p:spPr>
          <a:xfrm>
            <a:off x="1767959" y="5875020"/>
            <a:ext cx="6757273" cy="848678"/>
          </a:xfrm>
          <a:prstGeom prst="rect">
            <a:avLst/>
          </a:prstGeom>
          <a:noFill/>
          <a:ln/>
        </p:spPr>
        <p:txBody>
          <a:bodyPr wrap="square" rtlCol="0" anchor="t"/>
          <a:lstStyle/>
          <a:p>
            <a:pPr marL="0" indent="0" algn="l">
              <a:lnSpc>
                <a:spcPts val="2228"/>
              </a:lnSpc>
              <a:buNone/>
            </a:pPr>
            <a:r>
              <a:rPr lang="en-US" sz="1392" dirty="0">
                <a:solidFill>
                  <a:srgbClr val="272525"/>
                </a:solidFill>
                <a:latin typeface="Eudoxus Sans" pitchFamily="34" charset="0"/>
                <a:ea typeface="Eudoxus Sans" pitchFamily="34" charset="-122"/>
                <a:cs typeface="Eudoxus Sans" pitchFamily="34" charset="-120"/>
              </a:rPr>
              <a:t>Troubleshoot any issues with the synchronization of user accounts and password reset policies between your self-service solution and the connected identity management systems.</a:t>
            </a:r>
            <a:endParaRPr lang="en-US" sz="139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1123</Words>
  <Application>Microsoft Office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Singh Yadav</cp:lastModifiedBy>
  <cp:revision>2</cp:revision>
  <dcterms:created xsi:type="dcterms:W3CDTF">2024-07-20T08:16:25Z</dcterms:created>
  <dcterms:modified xsi:type="dcterms:W3CDTF">2024-07-20T08:17:48Z</dcterms:modified>
</cp:coreProperties>
</file>